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4"/>
  </p:notesMasterIdLst>
  <p:sldIdLst>
    <p:sldId id="256" r:id="rId2"/>
    <p:sldId id="257" r:id="rId3"/>
    <p:sldId id="270" r:id="rId4"/>
    <p:sldId id="282" r:id="rId5"/>
    <p:sldId id="271" r:id="rId6"/>
    <p:sldId id="283" r:id="rId7"/>
    <p:sldId id="288" r:id="rId8"/>
    <p:sldId id="281" r:id="rId9"/>
    <p:sldId id="260" r:id="rId10"/>
    <p:sldId id="261" r:id="rId11"/>
    <p:sldId id="284" r:id="rId12"/>
    <p:sldId id="262" r:id="rId13"/>
    <p:sldId id="263" r:id="rId14"/>
    <p:sldId id="285" r:id="rId15"/>
    <p:sldId id="264" r:id="rId16"/>
    <p:sldId id="286" r:id="rId17"/>
    <p:sldId id="287" r:id="rId18"/>
    <p:sldId id="258" r:id="rId19"/>
    <p:sldId id="272" r:id="rId20"/>
    <p:sldId id="273" r:id="rId21"/>
    <p:sldId id="280" r:id="rId22"/>
    <p:sldId id="259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576" autoAdjust="0"/>
  </p:normalViewPr>
  <p:slideViewPr>
    <p:cSldViewPr>
      <p:cViewPr>
        <p:scale>
          <a:sx n="107" d="100"/>
          <a:sy n="107" d="100"/>
        </p:scale>
        <p:origin x="-7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3A9B3-7504-44E0-B211-2C8204B129C4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740E6-F777-442C-9754-10CDFFB29A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02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highlight  </a:t>
            </a:r>
            <a:r>
              <a:rPr lang="zh-TW" altLang="en-US" dirty="0" smtClean="0"/>
              <a:t>強調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740E6-F777-442C-9754-10CDFFB29A4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55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highlight  </a:t>
            </a:r>
            <a:r>
              <a:rPr lang="zh-TW" altLang="en-US" dirty="0" smtClean="0"/>
              <a:t>強調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740E6-F777-442C-9754-10CDFFB29A4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559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636701-2AB9-412C-B5E9-F93053A37FF0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8C42-2A3A-453E-818D-89DC2756CC19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17E0-D448-4589-AA4B-D74B2A54313E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4938-A367-4B03-9B0D-CBE6FAD72B0B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9520" y="1409368"/>
            <a:ext cx="6858000" cy="1761728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31640" y="3429000"/>
            <a:ext cx="6781800" cy="1143000"/>
          </a:xfrm>
        </p:spPr>
        <p:txBody>
          <a:bodyPr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C70171-2C32-4A27-BA04-ABA5CC107661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02600" y="1268760"/>
            <a:ext cx="7315200" cy="196670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884720" y="1265352"/>
            <a:ext cx="228600" cy="196670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A9F2-7F17-4F21-A7D5-114F3F55C503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2AA-8C9C-4D18-8A9E-5C9A527E0456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C64-9EAF-4BEF-B7C7-9E0EB37EF1FE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AA84-5C3F-4888-88AE-FA4E5ED24A0A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027A-A26D-40E5-B24A-8E9DD1885E56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3CC4-1BE1-4F00-9D5B-09995E17FED2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15C3CD-D96D-463A-B48C-C6B261CF68E0}" type="datetime1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fld id="{4DB9AB5A-906E-43C5-A61D-00F8F7E1EE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12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/>
              <a:t>Linking Named Entity </a:t>
            </a:r>
            <a:br>
              <a:rPr lang="en-US" altLang="zh-TW" dirty="0" smtClean="0"/>
            </a:br>
            <a:r>
              <a:rPr lang="en-US" altLang="zh-TW" dirty="0" smtClean="0"/>
              <a:t>in Tweets with Knowledge Base via User Interest Modeling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1259632" y="3645024"/>
            <a:ext cx="6781800" cy="2880320"/>
          </a:xfrm>
        </p:spPr>
        <p:txBody>
          <a:bodyPr>
            <a:noAutofit/>
          </a:bodyPr>
          <a:lstStyle/>
          <a:p>
            <a:pPr algn="l"/>
            <a:r>
              <a:rPr lang="en-US" altLang="zh-TW" sz="2200" dirty="0" smtClean="0"/>
              <a:t>Date : 2014/01/22</a:t>
            </a:r>
          </a:p>
          <a:p>
            <a:pPr algn="l"/>
            <a:r>
              <a:rPr lang="en-US" altLang="zh-TW" sz="2200" dirty="0" smtClean="0"/>
              <a:t>Author : </a:t>
            </a:r>
            <a:r>
              <a:rPr lang="en-US" altLang="zh-TW" sz="2400" dirty="0" smtClean="0"/>
              <a:t>Wei </a:t>
            </a:r>
            <a:r>
              <a:rPr lang="en-US" altLang="zh-TW" sz="2400" dirty="0" err="1" smtClean="0"/>
              <a:t>Shen</a:t>
            </a:r>
            <a:r>
              <a:rPr lang="en-US" altLang="zh-TW" sz="2400" dirty="0" smtClean="0"/>
              <a:t>, </a:t>
            </a:r>
            <a:r>
              <a:rPr lang="en-US" altLang="zh-TW" sz="2400" dirty="0" err="1"/>
              <a:t>Jianyong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Wang, </a:t>
            </a:r>
            <a:r>
              <a:rPr lang="en-US" altLang="zh-TW" sz="2400" dirty="0"/>
              <a:t>Ping </a:t>
            </a:r>
            <a:r>
              <a:rPr lang="en-US" altLang="zh-TW" sz="2400" dirty="0" err="1" smtClean="0"/>
              <a:t>Luo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Min Wang</a:t>
            </a:r>
            <a:endParaRPr lang="en-US" altLang="zh-TW" sz="2200" dirty="0" smtClean="0"/>
          </a:p>
          <a:p>
            <a:pPr algn="l"/>
            <a:r>
              <a:rPr lang="en-US" altLang="zh-TW" sz="2200" dirty="0" smtClean="0"/>
              <a:t>Source : KDD’13</a:t>
            </a:r>
          </a:p>
          <a:p>
            <a:pPr algn="l"/>
            <a:r>
              <a:rPr lang="en-US" altLang="zh-TW" sz="2200" dirty="0" smtClean="0"/>
              <a:t>Advisor :  </a:t>
            </a:r>
            <a:r>
              <a:rPr lang="en-US" altLang="zh-TW" sz="2200" dirty="0" err="1" smtClean="0"/>
              <a:t>Jia</a:t>
            </a:r>
            <a:r>
              <a:rPr lang="en-US" altLang="zh-TW" sz="2200" dirty="0" smtClean="0"/>
              <a:t>-ling </a:t>
            </a:r>
            <a:r>
              <a:rPr lang="en-US" altLang="zh-TW" sz="2200" dirty="0" err="1" smtClean="0"/>
              <a:t>Koh</a:t>
            </a:r>
            <a:endParaRPr lang="en-US" altLang="zh-TW" sz="2200" dirty="0" smtClean="0"/>
          </a:p>
          <a:p>
            <a:pPr algn="l"/>
            <a:r>
              <a:rPr lang="en-US" altLang="zh-TW" sz="2200" dirty="0" smtClean="0"/>
              <a:t>Speaker :  Sheng-chi Chu</a:t>
            </a:r>
          </a:p>
          <a:p>
            <a:pPr algn="l"/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438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Graph construction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20744" y="1196752"/>
            <a:ext cx="8229600" cy="4896544"/>
          </a:xfrm>
        </p:spPr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 smtClean="0"/>
              <a:t>Topical relatedness:</a:t>
            </a:r>
          </a:p>
          <a:p>
            <a:pPr marL="0" indent="0">
              <a:buNone/>
            </a:pPr>
            <a:r>
              <a:rPr lang="en-US" altLang="zh-TW" sz="1500" dirty="0" smtClean="0"/>
              <a:t>WP  is set of all article in  </a:t>
            </a:r>
            <a:r>
              <a:rPr lang="en-US" altLang="zh-TW" sz="1500" dirty="0" err="1" smtClean="0"/>
              <a:t>Wekipedia</a:t>
            </a:r>
            <a:endParaRPr lang="en-US" altLang="zh-TW" sz="1500" dirty="0" smtClean="0"/>
          </a:p>
          <a:p>
            <a:pPr marL="0" indent="0">
              <a:buNone/>
            </a:pPr>
            <a:r>
              <a:rPr lang="en-US" altLang="zh-TW" sz="1500" dirty="0" smtClean="0"/>
              <a:t>U1 and U2 are the set of  </a:t>
            </a:r>
            <a:r>
              <a:rPr lang="en-US" altLang="zh-TW" sz="1500" dirty="0" err="1" smtClean="0"/>
              <a:t>Wekipedia</a:t>
            </a:r>
            <a:r>
              <a:rPr lang="en-US" altLang="zh-TW" sz="1500" dirty="0" smtClean="0"/>
              <a:t> article that link to </a:t>
            </a:r>
            <a:r>
              <a:rPr lang="en-US" altLang="zh-TW" sz="1600" b="1" dirty="0" smtClean="0">
                <a:latin typeface="Gabriola"/>
              </a:rPr>
              <a:t>u1  </a:t>
            </a:r>
            <a:r>
              <a:rPr lang="en-US" altLang="zh-TW" sz="1600" dirty="0" smtClean="0"/>
              <a:t>and </a:t>
            </a:r>
            <a:r>
              <a:rPr lang="en-US" altLang="zh-TW" sz="1600" b="1" dirty="0" smtClean="0">
                <a:latin typeface="Gabriola"/>
              </a:rPr>
              <a:t> </a:t>
            </a:r>
            <a:r>
              <a:rPr lang="en-US" altLang="zh-TW" sz="1500" b="1" dirty="0" smtClean="0">
                <a:latin typeface="Gabriola"/>
              </a:rPr>
              <a:t>u2.</a:t>
            </a:r>
          </a:p>
          <a:p>
            <a:pPr marL="0" indent="0">
              <a:buNone/>
            </a:pPr>
            <a:r>
              <a:rPr lang="en-US" altLang="zh-TW" sz="1500" dirty="0" smtClean="0"/>
              <a:t>TR(</a:t>
            </a:r>
            <a:r>
              <a:rPr lang="en-US" altLang="zh-TW" sz="1500" dirty="0" smtClean="0">
                <a:latin typeface="Gabriola"/>
              </a:rPr>
              <a:t>u1 , u2</a:t>
            </a:r>
            <a:r>
              <a:rPr lang="en-US" altLang="zh-TW" sz="1500" dirty="0" smtClean="0"/>
              <a:t>) =&gt; 0.0 to 1.0 </a:t>
            </a:r>
            <a:endParaRPr lang="en-US" altLang="zh-TW" sz="1500" dirty="0"/>
          </a:p>
        </p:txBody>
      </p:sp>
      <p:pic>
        <p:nvPicPr>
          <p:cNvPr id="40" name="圖片 3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" t="10255" r="3853" b="7693"/>
          <a:stretch/>
        </p:blipFill>
        <p:spPr>
          <a:xfrm>
            <a:off x="503548" y="1268760"/>
            <a:ext cx="4464496" cy="23042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45024"/>
            <a:ext cx="6696744" cy="80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Topical relatedness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11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3"/>
              <p:cNvSpPr txBox="1">
                <a:spLocks/>
              </p:cNvSpPr>
              <p:nvPr/>
            </p:nvSpPr>
            <p:spPr>
              <a:xfrm>
                <a:off x="475777" y="1340768"/>
                <a:ext cx="8229600" cy="493776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dirty="0" smtClean="0"/>
                  <a:t>ex : </a:t>
                </a:r>
                <a:r>
                  <a:rPr lang="en-US" altLang="zh-TW" sz="2000" dirty="0"/>
                  <a:t>Input : candidate entity </a:t>
                </a:r>
                <a:r>
                  <a:rPr lang="en-US" altLang="zh-TW" sz="2000" dirty="0" smtClean="0"/>
                  <a:t>are Wikipedia article (use WLM)</a:t>
                </a:r>
              </a:p>
              <a:p>
                <a:pPr marL="0" indent="0">
                  <a:buNone/>
                </a:pPr>
                <a:r>
                  <a:rPr lang="en-US" altLang="zh-TW" sz="2000" dirty="0" smtClean="0"/>
                  <a:t>        output </a:t>
                </a:r>
                <a:r>
                  <a:rPr lang="en-US" altLang="zh-TW" sz="2000" dirty="0"/>
                  <a:t>: value[0-1</a:t>
                </a:r>
                <a:r>
                  <a:rPr lang="en-US" altLang="zh-TW" sz="2000" dirty="0" smtClean="0"/>
                  <a:t>]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sz="2200" dirty="0"/>
                  <a:t>|WP| = </a:t>
                </a:r>
                <a:r>
                  <a:rPr lang="en-US" altLang="zh-TW" sz="2200" dirty="0" smtClean="0"/>
                  <a:t>40000,|U1| = 2000 , |U2| = 4000 , |U1</a:t>
                </a:r>
                <a:r>
                  <a:rPr lang="zh-TW" altLang="en-US" sz="2200" dirty="0" smtClean="0"/>
                  <a:t>∩</a:t>
                </a:r>
                <a:r>
                  <a:rPr lang="en-US" altLang="zh-TW" sz="2200" dirty="0" smtClean="0"/>
                  <a:t>U2| = 1000</a:t>
                </a:r>
              </a:p>
              <a:p>
                <a:pPr marL="0" indent="0">
                  <a:buNone/>
                </a:pPr>
                <a:r>
                  <a:rPr lang="en-US" altLang="zh-TW" sz="2000" dirty="0"/>
                  <a:t>TR(</a:t>
                </a:r>
                <a:r>
                  <a:rPr lang="en-US" altLang="zh-TW" sz="2000" dirty="0">
                    <a:latin typeface="Gabriola"/>
                  </a:rPr>
                  <a:t>u1 , u2</a:t>
                </a:r>
                <a:r>
                  <a:rPr lang="en-US" altLang="zh-TW" sz="2000" dirty="0" smtClean="0"/>
                  <a:t>) =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/>
                          </a:rPr>
                          <m:t>𝑙𝑜𝑔</m:t>
                        </m:r>
                        <m:f>
                          <m:fPr>
                            <m:ctrlPr>
                              <a:rPr lang="en-US" altLang="zh-TW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4000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1000</m:t>
                            </m:r>
                          </m:den>
                        </m:f>
                      </m:num>
                      <m:den>
                        <m:r>
                          <a:rPr lang="en-US" altLang="zh-TW" sz="2000" b="0" i="1" smtClean="0">
                            <a:latin typeface="Cambria Math"/>
                          </a:rPr>
                          <m:t>𝑙𝑜𝑔</m:t>
                        </m:r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40000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2000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altLang="zh-TW" sz="2000" dirty="0" smtClean="0"/>
                  <a:t> = 1-</a:t>
                </a:r>
                <a:r>
                  <a:rPr lang="en-US" altLang="zh-TW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000" i="1">
                            <a:latin typeface="Cambria Math"/>
                          </a:rPr>
                          <m:t>𝑙𝑜𝑔</m:t>
                        </m:r>
                        <m:r>
                          <a:rPr lang="en-US" altLang="zh-TW" sz="2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TW" sz="2000" i="1">
                            <a:latin typeface="Cambria Math"/>
                          </a:rPr>
                          <m:t>𝑙𝑜𝑔</m:t>
                        </m:r>
                        <m:r>
                          <a:rPr lang="en-US" altLang="zh-TW" sz="2000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altLang="zh-TW" sz="2000" dirty="0" smtClean="0"/>
                  <a:t> = 0.537</a:t>
                </a:r>
              </a:p>
              <a:p>
                <a:pPr marL="0" indent="0">
                  <a:buNone/>
                </a:pPr>
                <a:endParaRPr lang="en-US" altLang="zh-TW" sz="2000" dirty="0"/>
              </a:p>
            </p:txBody>
          </p:sp>
        </mc:Choice>
        <mc:Fallback xmlns="">
          <p:sp>
            <p:nvSpPr>
              <p:cNvPr id="5" name="內容版面配置區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77" y="1340768"/>
                <a:ext cx="8229600" cy="4937760"/>
              </a:xfrm>
              <a:prstGeom prst="rect">
                <a:avLst/>
              </a:prstGeom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65" y="332656"/>
            <a:ext cx="4186905" cy="609760"/>
          </a:xfrm>
          <a:prstGeom prst="rect">
            <a:avLst/>
          </a:prstGeom>
        </p:spPr>
      </p:pic>
      <p:sp>
        <p:nvSpPr>
          <p:cNvPr id="10" name="橢圓 9"/>
          <p:cNvSpPr/>
          <p:nvPr/>
        </p:nvSpPr>
        <p:spPr>
          <a:xfrm>
            <a:off x="1318303" y="4833193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Gabriola"/>
              </a:rPr>
              <a:t>u1</a:t>
            </a:r>
            <a:endParaRPr lang="zh-TW" altLang="en-US" dirty="0"/>
          </a:p>
        </p:txBody>
      </p:sp>
      <p:sp>
        <p:nvSpPr>
          <p:cNvPr id="15" name="橢圓 14"/>
          <p:cNvSpPr/>
          <p:nvPr/>
        </p:nvSpPr>
        <p:spPr>
          <a:xfrm>
            <a:off x="3387315" y="4884965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Gabriola"/>
              </a:rPr>
              <a:t>u2</a:t>
            </a:r>
            <a:endParaRPr lang="zh-TW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1064000" y="3558585"/>
            <a:ext cx="3207803" cy="502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 Wikipedia article </a:t>
            </a:r>
            <a:r>
              <a:rPr lang="en-US" altLang="zh-TW" dirty="0" smtClean="0">
                <a:solidFill>
                  <a:schemeClr val="tx1"/>
                </a:solidFill>
              </a:rPr>
              <a:t>link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38" name="弧形接點 37"/>
          <p:cNvCxnSpPr/>
          <p:nvPr/>
        </p:nvCxnSpPr>
        <p:spPr>
          <a:xfrm rot="5400000">
            <a:off x="3583809" y="4328821"/>
            <a:ext cx="824255" cy="288032"/>
          </a:xfrm>
          <a:prstGeom prst="curvedConnector3">
            <a:avLst>
              <a:gd name="adj1" fmla="val 3707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弧形接點 43"/>
          <p:cNvCxnSpPr>
            <a:endCxn id="10" idx="7"/>
          </p:cNvCxnSpPr>
          <p:nvPr/>
        </p:nvCxnSpPr>
        <p:spPr>
          <a:xfrm rot="5400000">
            <a:off x="1810684" y="4183008"/>
            <a:ext cx="805877" cy="68430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弧形接點 47"/>
          <p:cNvCxnSpPr/>
          <p:nvPr/>
        </p:nvCxnSpPr>
        <p:spPr>
          <a:xfrm rot="5400000">
            <a:off x="1918336" y="4160901"/>
            <a:ext cx="959688" cy="87743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>
            <a:endCxn id="15" idx="1"/>
          </p:cNvCxnSpPr>
          <p:nvPr/>
        </p:nvCxnSpPr>
        <p:spPr>
          <a:xfrm>
            <a:off x="3203848" y="4122224"/>
            <a:ext cx="278375" cy="857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>
            <a:off x="1475656" y="4122224"/>
            <a:ext cx="72008" cy="710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/>
          <p:cNvSpPr txBox="1"/>
          <p:nvPr/>
        </p:nvSpPr>
        <p:spPr>
          <a:xfrm>
            <a:off x="1064000" y="4472837"/>
            <a:ext cx="41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d</a:t>
            </a:r>
            <a:r>
              <a:rPr lang="en-US" altLang="zh-TW" sz="1200" dirty="0" smtClean="0"/>
              <a:t>1</a:t>
            </a:r>
            <a:endParaRPr lang="zh-TW" altLang="en-US" sz="1200" dirty="0"/>
          </a:p>
        </p:txBody>
      </p:sp>
      <p:sp>
        <p:nvSpPr>
          <p:cNvPr id="62" name="矩形 61"/>
          <p:cNvSpPr/>
          <p:nvPr/>
        </p:nvSpPr>
        <p:spPr>
          <a:xfrm>
            <a:off x="1835409" y="4386662"/>
            <a:ext cx="352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d2</a:t>
            </a:r>
            <a:endParaRPr lang="zh-TW" altLang="en-US" sz="1200" dirty="0"/>
          </a:p>
        </p:txBody>
      </p:sp>
      <p:sp>
        <p:nvSpPr>
          <p:cNvPr id="63" name="矩形 62"/>
          <p:cNvSpPr/>
          <p:nvPr/>
        </p:nvSpPr>
        <p:spPr>
          <a:xfrm>
            <a:off x="2343768" y="4639065"/>
            <a:ext cx="352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d3</a:t>
            </a:r>
            <a:endParaRPr lang="zh-TW" altLang="en-US" sz="1200" dirty="0"/>
          </a:p>
        </p:txBody>
      </p:sp>
      <p:sp>
        <p:nvSpPr>
          <p:cNvPr id="64" name="矩形 63"/>
          <p:cNvSpPr/>
          <p:nvPr/>
        </p:nvSpPr>
        <p:spPr>
          <a:xfrm flipH="1">
            <a:off x="3127466" y="4362066"/>
            <a:ext cx="431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d2</a:t>
            </a:r>
            <a:endParaRPr lang="zh-TW" altLang="en-US" sz="12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3851920" y="4472837"/>
            <a:ext cx="340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d5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908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interest score estimation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12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buFont typeface="Wingdings 3" panose="05040102010807070707" pitchFamily="18" charset="2"/>
                  <a:buChar char="}"/>
                </a:pPr>
                <a:r>
                  <a:rPr lang="en-US" altLang="zh-TW" dirty="0" smtClean="0"/>
                  <a:t>Intra-tweet local feature :</a:t>
                </a:r>
              </a:p>
              <a:p>
                <a:pPr lvl="1">
                  <a:buFont typeface="Wingdings 3" panose="05040102010807070707" pitchFamily="18" charset="2"/>
                  <a:buChar char="}"/>
                </a:pPr>
                <a:r>
                  <a:rPr lang="en-US" altLang="zh-TW" dirty="0" smtClean="0"/>
                  <a:t>Prior probability</a:t>
                </a:r>
              </a:p>
              <a:p>
                <a:pPr lvl="1">
                  <a:buFont typeface="Wingdings 3" panose="05040102010807070707" pitchFamily="18" charset="2"/>
                  <a:buChar char="}"/>
                </a:pPr>
                <a:r>
                  <a:rPr lang="en-US" altLang="zh-TW" dirty="0" smtClean="0"/>
                  <a:t>Context </a:t>
                </a:r>
                <a:r>
                  <a:rPr lang="en-US" altLang="zh-TW" dirty="0" err="1" smtClean="0"/>
                  <a:t>Similiarity</a:t>
                </a:r>
                <a:endParaRPr lang="en-US" altLang="zh-TW" dirty="0" smtClean="0"/>
              </a:p>
              <a:p>
                <a:pPr lvl="1">
                  <a:buFont typeface="Wingdings 3" panose="05040102010807070707" pitchFamily="18" charset="2"/>
                  <a:buChar char="}"/>
                </a:pPr>
                <a:r>
                  <a:rPr lang="en-US" altLang="zh-TW" dirty="0" smtClean="0"/>
                  <a:t>Topical coherence</a:t>
                </a:r>
              </a:p>
              <a:p>
                <a:pPr marL="0" indent="0">
                  <a:buNone/>
                </a:pPr>
                <a:r>
                  <a:rPr lang="en-US" altLang="zh-TW" sz="1800" b="1" dirty="0" smtClean="0"/>
                  <a:t>Prior probability :  in (2)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b="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b="0" i="1" dirty="0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sz="1400" b="0" i="1" dirty="0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altLang="zh-TW" sz="1400" b="0" i="1" dirty="0" smtClean="0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TW" sz="1400" baseline="-25000" dirty="0" smtClean="0"/>
                  <a:t>,q  </a:t>
                </a:r>
                <a:r>
                  <a:rPr lang="en-US" altLang="zh-TW" sz="1400" dirty="0" smtClean="0"/>
                  <a:t>is set of candidate entities with index q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TW" sz="1400" baseline="-30000" dirty="0" smtClean="0"/>
                  <a:t> </a:t>
                </a:r>
                <a:r>
                  <a:rPr lang="en-US" altLang="zh-TW" sz="1400" dirty="0" smtClean="0"/>
                  <a:t>(t</a:t>
                </a:r>
                <a:r>
                  <a:rPr lang="en-US" altLang="zh-TW" sz="1400" baseline="-25000" dirty="0" smtClean="0"/>
                  <a:t>i</a:t>
                </a:r>
                <a:r>
                  <a:rPr lang="en-US" altLang="zh-TW" sz="1400" dirty="0"/>
                  <a:t>→M</a:t>
                </a:r>
                <a:r>
                  <a:rPr lang="en-US" altLang="zh-TW" sz="1400" baseline="30000" dirty="0"/>
                  <a:t>i</a:t>
                </a:r>
                <a:r>
                  <a:rPr lang="en-US" altLang="zh-TW" sz="1400" dirty="0"/>
                  <a:t> →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b="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zh-TW" sz="1400" b="0" i="1" dirty="0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altLang="zh-TW" sz="1400" b="0" i="1" dirty="0" smtClean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US" altLang="zh-TW" sz="14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sz="1400" dirty="0" smtClean="0"/>
                  <a:t>→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TW" sz="1400" i="1" dirty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altLang="zh-TW" sz="1400" i="1" dirty="0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TW" sz="1400" dirty="0" smtClean="0"/>
                  <a:t>)</a:t>
                </a:r>
                <a:endParaRPr lang="en-US" altLang="zh-TW" sz="1400" baseline="-30000" dirty="0" smtClean="0"/>
              </a:p>
              <a:p>
                <a:pPr marL="0" indent="0">
                  <a:buNone/>
                </a:pPr>
                <a:r>
                  <a:rPr lang="en-US" altLang="zh-TW" sz="1400" dirty="0" smtClean="0"/>
                  <a:t>Count(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sz="1400" i="1" dirty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altLang="zh-TW" sz="1400" i="1" dirty="0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TW" sz="1400" baseline="-25000" dirty="0"/>
                  <a:t>,q </a:t>
                </a:r>
                <a:r>
                  <a:rPr lang="en-US" altLang="zh-TW" sz="1400" dirty="0" smtClean="0"/>
                  <a:t>) is the number of link which point to entity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b="0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sz="1400" b="0" i="1" dirty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altLang="zh-TW" sz="1400" b="0" i="1" dirty="0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TW" sz="1400" baseline="-25000" dirty="0"/>
                  <a:t>,q </a:t>
                </a:r>
                <a:r>
                  <a:rPr lang="en-US" altLang="zh-TW" sz="1400" baseline="-25000" dirty="0" smtClean="0"/>
                  <a:t> </a:t>
                </a:r>
                <a:r>
                  <a:rPr lang="en-US" altLang="zh-TW" sz="1400" dirty="0" smtClean="0"/>
                  <a:t>and have the surface form</a:t>
                </a:r>
                <a:r>
                  <a:rPr lang="en-US" altLang="zh-TW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i="1" dirty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zh-TW" sz="1400" i="1" dirty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altLang="zh-TW" sz="1400" i="1" dirty="0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TW" sz="1400" baseline="-25000" dirty="0" smtClean="0"/>
                  <a:t>.</a:t>
                </a:r>
              </a:p>
              <a:p>
                <a:pPr marL="0" lvl="1" indent="0">
                  <a:spcBef>
                    <a:spcPts val="600"/>
                  </a:spcBef>
                  <a:buClr>
                    <a:schemeClr val="accent1"/>
                  </a:buClr>
                  <a:buNone/>
                </a:pPr>
                <a:r>
                  <a:rPr lang="en-US" altLang="zh-TW" sz="1800" b="1" dirty="0" smtClean="0">
                    <a:solidFill>
                      <a:schemeClr val="tx1"/>
                    </a:solidFill>
                  </a:rPr>
                  <a:t>Context </a:t>
                </a:r>
                <a:r>
                  <a:rPr lang="en-US" altLang="zh-TW" sz="1800" b="1" dirty="0" err="1" smtClean="0">
                    <a:solidFill>
                      <a:schemeClr val="tx1"/>
                    </a:solidFill>
                  </a:rPr>
                  <a:t>Similiarity</a:t>
                </a:r>
                <a:r>
                  <a:rPr lang="en-US" altLang="zh-TW" sz="1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: </a:t>
                </a:r>
                <a:r>
                  <a:rPr lang="en-US" altLang="zh-TW" sz="1400" dirty="0" smtClean="0"/>
                  <a:t>To </a:t>
                </a:r>
                <a:r>
                  <a:rPr lang="en-US" altLang="zh-TW" sz="1400" dirty="0" err="1"/>
                  <a:t>mearure</a:t>
                </a:r>
                <a:r>
                  <a:rPr lang="en-US" altLang="zh-TW" sz="1400" dirty="0"/>
                  <a:t> </a:t>
                </a:r>
                <a:r>
                  <a:rPr lang="en-US" altLang="zh-TW" sz="1400" u="sng" dirty="0"/>
                  <a:t>bag of word </a:t>
                </a:r>
                <a:r>
                  <a:rPr lang="en-US" altLang="zh-TW" sz="1400" dirty="0">
                    <a:solidFill>
                      <a:srgbClr val="FF0000"/>
                    </a:solidFill>
                  </a:rPr>
                  <a:t>cosine </a:t>
                </a:r>
                <a:r>
                  <a:rPr lang="en-US" altLang="zh-TW" sz="1400" dirty="0" err="1">
                    <a:solidFill>
                      <a:srgbClr val="FF0000"/>
                    </a:solidFill>
                  </a:rPr>
                  <a:t>similiarity</a:t>
                </a:r>
                <a:r>
                  <a:rPr lang="en-US" altLang="zh-TW" sz="1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1400" dirty="0"/>
                  <a:t>of these two vectors weight </a:t>
                </a:r>
                <a:endParaRPr lang="en-US" altLang="zh-TW" sz="1400" dirty="0" smtClean="0"/>
              </a:p>
              <a:p>
                <a:pPr marL="0" lvl="1" indent="0">
                  <a:spcBef>
                    <a:spcPts val="600"/>
                  </a:spcBef>
                  <a:buClr>
                    <a:schemeClr val="accent1"/>
                  </a:buClr>
                  <a:buNone/>
                </a:pPr>
                <a:r>
                  <a:rPr lang="en-US" altLang="zh-TW" sz="1400" dirty="0"/>
                  <a:t>	</a:t>
                </a:r>
                <a:r>
                  <a:rPr lang="en-US" altLang="zh-TW" sz="1400" dirty="0" smtClean="0"/>
                  <a:t>	       by </a:t>
                </a:r>
                <a:r>
                  <a:rPr lang="en-US" altLang="zh-TW" sz="1400" dirty="0"/>
                  <a:t>TF – IDF </a:t>
                </a:r>
                <a:r>
                  <a:rPr lang="en-US" altLang="zh-TW" sz="1400" dirty="0" smtClean="0"/>
                  <a:t>.</a:t>
                </a:r>
                <a:endParaRPr lang="en-US" altLang="zh-TW" sz="1400" dirty="0" smtClean="0">
                  <a:solidFill>
                    <a:schemeClr val="tx1"/>
                  </a:solidFill>
                </a:endParaRPr>
              </a:p>
              <a:p>
                <a:pPr marL="0" lvl="1" indent="0">
                  <a:spcBef>
                    <a:spcPts val="600"/>
                  </a:spcBef>
                  <a:buClr>
                    <a:schemeClr val="accent1"/>
                  </a:buClr>
                  <a:buNone/>
                </a:pPr>
                <a:r>
                  <a:rPr lang="en-US" altLang="zh-TW" sz="1800" b="1" dirty="0" smtClean="0">
                    <a:solidFill>
                      <a:schemeClr val="tx1"/>
                    </a:solidFill>
                  </a:rPr>
                  <a:t>Topical coherence :  </a:t>
                </a:r>
                <a:r>
                  <a:rPr lang="en-US" altLang="zh-TW" sz="1800" b="1" dirty="0">
                    <a:solidFill>
                      <a:schemeClr val="tx1"/>
                    </a:solidFill>
                  </a:rPr>
                  <a:t>in </a:t>
                </a:r>
                <a:r>
                  <a:rPr lang="en-US" altLang="zh-TW" sz="1800" b="1" dirty="0" smtClean="0">
                    <a:solidFill>
                      <a:schemeClr val="tx1"/>
                    </a:solidFill>
                  </a:rPr>
                  <a:t>(3)</a:t>
                </a:r>
              </a:p>
              <a:p>
                <a:pPr marL="0" lvl="1" indent="0">
                  <a:spcBef>
                    <a:spcPts val="600"/>
                  </a:spcBef>
                  <a:buClr>
                    <a:schemeClr val="accent1"/>
                  </a:buClr>
                  <a:buNone/>
                </a:pPr>
                <a:r>
                  <a:rPr lang="en-US" altLang="zh-TW" sz="1400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altLang="zh-TW" sz="1400" baseline="30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altLang="zh-TW" sz="1400" baseline="300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is set of named entity </a:t>
                </a:r>
                <a:r>
                  <a:rPr lang="en-US" altLang="zh-TW" sz="1400" dirty="0" err="1" smtClean="0">
                    <a:solidFill>
                      <a:schemeClr val="tx1"/>
                    </a:solidFill>
                  </a:rPr>
                  <a:t>metions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1400" dirty="0" err="1" smtClean="0">
                    <a:solidFill>
                      <a:schemeClr val="tx1"/>
                    </a:solidFill>
                  </a:rPr>
                  <a:t>recongnized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 in each tweet </a:t>
                </a:r>
                <a:r>
                  <a:rPr lang="en-US" altLang="zh-TW" sz="1400" dirty="0" err="1" smtClean="0">
                    <a:solidFill>
                      <a:schemeClr val="tx1"/>
                    </a:solidFill>
                  </a:rPr>
                  <a:t>t</a:t>
                </a:r>
                <a:r>
                  <a:rPr lang="en-US" altLang="zh-TW" sz="1400" baseline="-25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altLang="zh-TW" sz="1400" baseline="-25000" dirty="0" smtClean="0">
                    <a:solidFill>
                      <a:schemeClr val="tx1"/>
                    </a:solidFill>
                  </a:rPr>
                  <a:t>.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0" lvl="1" indent="0">
                  <a:spcBef>
                    <a:spcPts val="600"/>
                  </a:spcBef>
                  <a:buClr>
                    <a:schemeClr val="accent1"/>
                  </a:buClr>
                  <a:buNone/>
                </a:pPr>
                <a:r>
                  <a:rPr lang="en-US" altLang="zh-TW" sz="1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altLang="zh-TW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sub>
                      <m:sup>
                        <m:r>
                          <a:rPr lang="en-US" altLang="zh-TW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TW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is the mapping entity for the entity mention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zh-TW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altLang="zh-TW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US" altLang="zh-TW" sz="14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sz="1400" dirty="0" smtClean="0">
                    <a:solidFill>
                      <a:schemeClr val="tx1"/>
                    </a:solidFill>
                  </a:rPr>
                  <a:t> (with index c in tweet </a:t>
                </a:r>
                <a:r>
                  <a:rPr lang="en-US" altLang="zh-TW" sz="1400" dirty="0" err="1" smtClean="0">
                    <a:solidFill>
                      <a:schemeClr val="tx1"/>
                    </a:solidFill>
                  </a:rPr>
                  <a:t>t</a:t>
                </a:r>
                <a:r>
                  <a:rPr lang="en-US" altLang="zh-TW" sz="1400" baseline="-25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altLang="zh-TW" sz="1400" dirty="0">
                    <a:solidFill>
                      <a:schemeClr val="tx1"/>
                    </a:solidFill>
                  </a:rPr>
                  <a:t>)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.</a:t>
                </a:r>
                <a:endParaRPr lang="en-US" altLang="zh-TW" sz="1400" baseline="-25000" dirty="0">
                  <a:solidFill>
                    <a:schemeClr val="tx1"/>
                  </a:solidFill>
                </a:endParaRPr>
              </a:p>
              <a:p>
                <a:pPr marL="0" lvl="1" indent="0">
                  <a:spcBef>
                    <a:spcPts val="600"/>
                  </a:spcBef>
                  <a:buClr>
                    <a:schemeClr val="accent1"/>
                  </a:buClr>
                  <a:buNone/>
                </a:pPr>
                <a:endParaRPr lang="en-US" altLang="zh-TW" sz="1400" dirty="0">
                  <a:solidFill>
                    <a:schemeClr val="tx1"/>
                  </a:solidFill>
                </a:endParaRPr>
              </a:p>
              <a:p>
                <a:pPr marL="0" lvl="1" indent="0">
                  <a:spcBef>
                    <a:spcPts val="600"/>
                  </a:spcBef>
                  <a:buClr>
                    <a:schemeClr val="accent1"/>
                  </a:buClr>
                  <a:buNone/>
                </a:pPr>
                <a:endParaRPr lang="en-US" altLang="zh-TW" sz="1700" dirty="0" smtClean="0">
                  <a:solidFill>
                    <a:schemeClr val="tx1"/>
                  </a:solidFill>
                </a:endParaRPr>
              </a:p>
              <a:p>
                <a:pPr marL="0" lvl="1" indent="0">
                  <a:spcBef>
                    <a:spcPts val="600"/>
                  </a:spcBef>
                  <a:buClr>
                    <a:schemeClr val="accent1"/>
                  </a:buClr>
                  <a:buNone/>
                </a:pPr>
                <a:endParaRPr lang="en-US" altLang="zh-TW" sz="1800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altLang="zh-TW" sz="2400" baseline="-30000" dirty="0" smtClean="0"/>
              </a:p>
              <a:p>
                <a:pPr marL="0" indent="0">
                  <a:buNone/>
                </a:pPr>
                <a:endParaRPr lang="en-US" altLang="zh-TW" dirty="0"/>
              </a:p>
            </p:txBody>
          </p:sp>
        </mc:Choice>
        <mc:Fallback xmlns=""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t="3103" r="4000" b="10993"/>
          <a:stretch/>
        </p:blipFill>
        <p:spPr>
          <a:xfrm>
            <a:off x="4288907" y="1617380"/>
            <a:ext cx="4320480" cy="73023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907" y="2416694"/>
            <a:ext cx="4476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0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Prior probability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475777" y="1340768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 smtClean="0"/>
              <a:t>Prior probability suitably expresses the popularity of candidate mapping entity being mentioned given a surface form.(in decrease order)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77" y="2040804"/>
            <a:ext cx="4312377" cy="3537688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t="3103" r="4000" b="10993"/>
          <a:stretch/>
        </p:blipFill>
        <p:spPr>
          <a:xfrm>
            <a:off x="4559182" y="332656"/>
            <a:ext cx="4320480" cy="73023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9" y="2636912"/>
            <a:ext cx="401084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Topical coherence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Ex: </a:t>
            </a:r>
            <a:r>
              <a:rPr lang="en-US" altLang="zh-TW" sz="2000" dirty="0" err="1" smtClean="0"/>
              <a:t>t</a:t>
            </a:r>
            <a:r>
              <a:rPr lang="en-US" altLang="zh-TW" sz="2000" baseline="-25000" dirty="0" err="1" smtClean="0"/>
              <a:t>i</a:t>
            </a:r>
            <a:r>
              <a:rPr lang="zh-TW" altLang="en-US" sz="2000" dirty="0" smtClean="0"/>
              <a:t>∈</a:t>
            </a:r>
            <a:r>
              <a:rPr lang="en-US" altLang="zh-TW" sz="2000" dirty="0" smtClean="0"/>
              <a:t>T , |M</a:t>
            </a:r>
            <a:r>
              <a:rPr lang="en-US" altLang="zh-TW" sz="2000" baseline="30000" dirty="0"/>
              <a:t>4</a:t>
            </a:r>
            <a:r>
              <a:rPr lang="en-US" altLang="zh-TW" sz="2000" dirty="0" smtClean="0"/>
              <a:t>| = 3,</a:t>
            </a:r>
            <a:r>
              <a:rPr lang="en-US" altLang="zh-TW" sz="2000" dirty="0"/>
              <a:t> |</a:t>
            </a:r>
            <a:r>
              <a:rPr lang="en-US" altLang="zh-TW" sz="2000" dirty="0" smtClean="0"/>
              <a:t>M</a:t>
            </a:r>
            <a:r>
              <a:rPr lang="en-US" altLang="zh-TW" sz="2000" baseline="30000" dirty="0" smtClean="0"/>
              <a:t>1</a:t>
            </a:r>
            <a:r>
              <a:rPr lang="en-US" altLang="zh-TW" sz="2000" dirty="0" smtClean="0"/>
              <a:t>| </a:t>
            </a:r>
            <a:r>
              <a:rPr lang="en-US" altLang="zh-TW" sz="2000" dirty="0"/>
              <a:t>= </a:t>
            </a:r>
            <a:r>
              <a:rPr lang="en-US" altLang="zh-TW" sz="2000" dirty="0" smtClean="0"/>
              <a:t>1</a:t>
            </a:r>
            <a:endParaRPr lang="zh-TW" altLang="en-US" sz="2000" baseline="30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25" y="1700808"/>
            <a:ext cx="8280920" cy="20162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78268" y="1772816"/>
                <a:ext cx="432048" cy="27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1200" i="1" dirty="0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TW" sz="1200" b="0" i="1" dirty="0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12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1200" b="0" i="1" dirty="0" smtClean="0">
                              <a:latin typeface="Cambria Math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zh-TW" altLang="en-US" sz="1200" i="1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68" y="1772816"/>
                <a:ext cx="432048" cy="2787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682831" y="1781575"/>
                <a:ext cx="360040" cy="27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12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TW" sz="120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1200" b="0" i="1" smtClean="0">
                              <a:latin typeface="Cambria Math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831" y="1781575"/>
                <a:ext cx="360040" cy="2787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93671" y="2702390"/>
                <a:ext cx="432048" cy="27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1200" b="0" i="1" dirty="0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TW" sz="1200" b="0" i="1" dirty="0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12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1200" b="0" i="1" dirty="0" smtClean="0">
                              <a:latin typeface="Cambria Math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zh-TW" altLang="en-US" sz="1200" i="1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71" y="2702390"/>
                <a:ext cx="432048" cy="2787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721022" y="2430126"/>
                <a:ext cx="360040" cy="27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12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TW" sz="120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1200" b="0" i="1" smtClean="0">
                              <a:latin typeface="Cambria Math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022" y="2430126"/>
                <a:ext cx="360040" cy="2787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923928" y="2894820"/>
                <a:ext cx="432048" cy="27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1200" b="0" i="1" dirty="0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TW" sz="1200" b="0" i="1" dirty="0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1200" b="0" i="1" dirty="0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1200" b="0" i="1" dirty="0" smtClean="0">
                              <a:latin typeface="Cambria Math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zh-TW" altLang="en-US" sz="1200" i="1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894820"/>
                <a:ext cx="432048" cy="2787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989967" y="3455760"/>
                <a:ext cx="432048" cy="27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1200" b="0" i="1" dirty="0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TW" sz="1200" b="0" i="1" dirty="0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1200" b="0" i="1" dirty="0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altLang="zh-TW" sz="1200" b="0" i="1" dirty="0" smtClean="0">
                              <a:latin typeface="Cambria Math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zh-TW" altLang="en-US" sz="1200" i="1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967" y="3455760"/>
                <a:ext cx="432048" cy="27879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623570" y="2999406"/>
                <a:ext cx="360040" cy="27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12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TW" sz="120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1200" b="0" i="1" smtClean="0">
                              <a:latin typeface="Cambria Math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570" y="2999406"/>
                <a:ext cx="360040" cy="27879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623570" y="3438238"/>
                <a:ext cx="360040" cy="278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12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TW" sz="120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altLang="zh-TW" sz="1200" b="0" i="1" smtClean="0">
                              <a:latin typeface="Cambria Math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570" y="3438238"/>
                <a:ext cx="360040" cy="27879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圓角矩形 6"/>
          <p:cNvSpPr/>
          <p:nvPr/>
        </p:nvSpPr>
        <p:spPr>
          <a:xfrm>
            <a:off x="827584" y="3913578"/>
            <a:ext cx="137345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Tyson Chandler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06373" y="5248827"/>
            <a:ext cx="1291341" cy="7920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Tony Allen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1743759" y="5241920"/>
            <a:ext cx="1013412" cy="7920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NBA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直線單箭頭接點 18"/>
          <p:cNvCxnSpPr>
            <a:stCxn id="7" idx="2"/>
            <a:endCxn id="12" idx="0"/>
          </p:cNvCxnSpPr>
          <p:nvPr/>
        </p:nvCxnSpPr>
        <p:spPr>
          <a:xfrm flipH="1">
            <a:off x="1052044" y="4345626"/>
            <a:ext cx="462266" cy="903201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7" idx="2"/>
            <a:endCxn id="18" idx="0"/>
          </p:cNvCxnSpPr>
          <p:nvPr/>
        </p:nvCxnSpPr>
        <p:spPr>
          <a:xfrm>
            <a:off x="1514310" y="4345626"/>
            <a:ext cx="736155" cy="89629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3065132" y="3903110"/>
            <a:ext cx="1532653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Tony Allen(musician)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直線單箭頭接點 29"/>
          <p:cNvCxnSpPr>
            <a:stCxn id="25" idx="2"/>
            <a:endCxn id="34" idx="0"/>
          </p:cNvCxnSpPr>
          <p:nvPr/>
        </p:nvCxnSpPr>
        <p:spPr>
          <a:xfrm flipH="1">
            <a:off x="3340549" y="4335158"/>
            <a:ext cx="490910" cy="90676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25" idx="2"/>
            <a:endCxn id="35" idx="0"/>
          </p:cNvCxnSpPr>
          <p:nvPr/>
        </p:nvCxnSpPr>
        <p:spPr>
          <a:xfrm>
            <a:off x="3831459" y="4335158"/>
            <a:ext cx="671687" cy="88768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>
            <a:off x="2757170" y="5241920"/>
            <a:ext cx="1166758" cy="7920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</a:rPr>
              <a:t>Tyson Chandler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3963420" y="5222838"/>
            <a:ext cx="1079451" cy="7920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NBA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920" y="260648"/>
            <a:ext cx="4476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0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interest score estimation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altLang="zh-TW" sz="2000" dirty="0" smtClean="0"/>
              <a:t>α</a:t>
            </a:r>
            <a:r>
              <a:rPr lang="en-US" altLang="zh-TW" sz="2000" dirty="0" smtClean="0"/>
              <a:t> + </a:t>
            </a:r>
            <a:r>
              <a:rPr lang="el-GR" altLang="zh-TW" sz="2000" dirty="0" smtClean="0"/>
              <a:t>β</a:t>
            </a:r>
            <a:r>
              <a:rPr lang="en-US" altLang="zh-TW" sz="2000" dirty="0" smtClean="0"/>
              <a:t> + </a:t>
            </a:r>
            <a:r>
              <a:rPr lang="el-GR" altLang="zh-TW" sz="2000" dirty="0" smtClean="0"/>
              <a:t>γ</a:t>
            </a:r>
            <a:r>
              <a:rPr lang="en-US" altLang="zh-TW" sz="2000" dirty="0" smtClean="0"/>
              <a:t> = 1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/>
              <a:t>	</a:t>
            </a:r>
            <a:r>
              <a:rPr lang="en-US" altLang="zh-TW" sz="2000" dirty="0" smtClean="0"/>
              <a:t>				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28" y="2277855"/>
            <a:ext cx="7704859" cy="53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260242" y="1772816"/>
            <a:ext cx="2520280" cy="288032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Initial interest score</a:t>
            </a:r>
            <a:endParaRPr lang="zh-TW" altLang="en-US" dirty="0"/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1115616" y="2076876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171297" y="1772816"/>
            <a:ext cx="1944216" cy="2880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Context similarity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652120" y="1772816"/>
            <a:ext cx="2952328" cy="2880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Topical coherence in tweet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flipH="1">
            <a:off x="7391171" y="211288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4221083" y="2056163"/>
            <a:ext cx="77678" cy="380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507938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/>
          <p:nvPr/>
        </p:nvSpPr>
        <p:spPr>
          <a:xfrm>
            <a:off x="539552" y="3501008"/>
            <a:ext cx="2376264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2955273" y="3501008"/>
            <a:ext cx="1904759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5258894" y="3356992"/>
            <a:ext cx="3345554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tweet t</a:t>
            </a:r>
            <a:r>
              <a:rPr lang="en-US" altLang="zh-TW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which </a:t>
            </a:r>
            <a:r>
              <a:rPr lang="en-US" altLang="zh-TW" dirty="0" smtClean="0">
                <a:solidFill>
                  <a:srgbClr val="FF0000"/>
                </a:solidFill>
              </a:rPr>
              <a:t>lack sufficient intra-tweet context information 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link entity </a:t>
            </a:r>
            <a:r>
              <a:rPr lang="en-US" altLang="zh-TW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mention”Bulls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”.</a:t>
            </a:r>
            <a:endParaRPr lang="zh-TW" altLang="en-US" baseline="-25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 flipH="1">
            <a:off x="4932040" y="3501008"/>
            <a:ext cx="326854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539552" y="4365104"/>
            <a:ext cx="4320480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2411760" y="5373216"/>
            <a:ext cx="606446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tweet t</a:t>
            </a:r>
            <a:r>
              <a:rPr lang="en-US" altLang="zh-TW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,the prior probability candidate entity :</a:t>
            </a:r>
          </a:p>
          <a:p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Tony Allen(musician) &gt; Tony Allen(</a:t>
            </a:r>
            <a:r>
              <a:rPr lang="en-US" altLang="zh-TW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backetball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</a:t>
            </a:r>
          </a:p>
          <a:p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</a:t>
            </a:r>
            <a:r>
              <a:rPr lang="en-US" altLang="zh-TW" dirty="0" smtClean="0">
                <a:solidFill>
                  <a:schemeClr val="accent3">
                    <a:lumMod val="50000"/>
                  </a:schemeClr>
                </a:solidFill>
              </a:rPr>
              <a:t>initial interest scores is higher than Tony Allen(musician).</a:t>
            </a:r>
            <a:endParaRPr lang="zh-TW" altLang="en-US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9" name="直線單箭頭接點 28"/>
          <p:cNvCxnSpPr/>
          <p:nvPr/>
        </p:nvCxnSpPr>
        <p:spPr>
          <a:xfrm flipH="1" flipV="1">
            <a:off x="4932040" y="4660291"/>
            <a:ext cx="511950" cy="64091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6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3200" dirty="0" smtClean="0">
                <a:solidFill>
                  <a:schemeClr val="tx1"/>
                </a:solidFill>
              </a:rPr>
              <a:t>User interest propagation algorithm</a:t>
            </a:r>
            <a:endParaRPr lang="en-US" altLang="zh-TW" sz="32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zh-TW" sz="2000" dirty="0" smtClean="0"/>
              <a:t>A graph-based algorithm to propagate the interest score among different candidate mapping entities across tweets using the interdependence structure.</a:t>
            </a:r>
          </a:p>
          <a:p>
            <a:r>
              <a:rPr lang="en-US" altLang="zh-TW" sz="2000" dirty="0" smtClean="0"/>
              <a:t>Normalize formula : 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Interest propagation strength :  </a:t>
            </a:r>
          </a:p>
          <a:p>
            <a:pPr marL="0" indent="0" algn="just">
              <a:buNone/>
            </a:pPr>
            <a:endParaRPr lang="en-US" altLang="zh-TW" sz="2000" dirty="0" smtClean="0"/>
          </a:p>
          <a:p>
            <a:pPr algn="just">
              <a:buFont typeface="Wingdings 3" panose="05040102010807070707" pitchFamily="18" charset="2"/>
              <a:buChar char=""/>
            </a:pPr>
            <a:r>
              <a:rPr lang="en-US" altLang="zh-TW" sz="2000" dirty="0" smtClean="0"/>
              <a:t>Final interest score : 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err="1" smtClean="0"/>
              <a:t>Initalization</a:t>
            </a:r>
            <a:r>
              <a:rPr lang="en-US" altLang="zh-TW" sz="2000" dirty="0" smtClean="0"/>
              <a:t> :      =</a:t>
            </a:r>
          </a:p>
          <a:p>
            <a:pPr marL="0" indent="0">
              <a:buNone/>
            </a:pPr>
            <a:r>
              <a:rPr lang="en-US" altLang="zh-TW" sz="2000" dirty="0" smtClean="0"/>
              <a:t>Then apply this formula iteratively until     stabilizes within some threshold.</a:t>
            </a: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/>
              <a:t>	</a:t>
            </a:r>
            <a:r>
              <a:rPr lang="en-US" altLang="zh-TW" sz="2000" dirty="0" smtClean="0"/>
              <a:t>			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6"/>
          <a:stretch/>
        </p:blipFill>
        <p:spPr bwMode="auto">
          <a:xfrm>
            <a:off x="2990786" y="2204864"/>
            <a:ext cx="3736640" cy="62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556" y="2891955"/>
            <a:ext cx="3886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3789041"/>
            <a:ext cx="403244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40905" y="4329100"/>
            <a:ext cx="244827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Final interest score 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893895" y="4815666"/>
            <a:ext cx="20438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Initial interest score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355976" y="4370079"/>
            <a:ext cx="41309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interest propagation strength matrix</a:t>
            </a:r>
            <a:endParaRPr lang="zh-TW" altLang="en-US" dirty="0"/>
          </a:p>
        </p:txBody>
      </p:sp>
      <p:cxnSp>
        <p:nvCxnSpPr>
          <p:cNvPr id="10" name="直線單箭頭接點 9"/>
          <p:cNvCxnSpPr>
            <a:stCxn id="8" idx="0"/>
          </p:cNvCxnSpPr>
          <p:nvPr/>
        </p:nvCxnSpPr>
        <p:spPr>
          <a:xfrm flipH="1" flipV="1">
            <a:off x="4932040" y="4077072"/>
            <a:ext cx="1489416" cy="293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6" idx="0"/>
          </p:cNvCxnSpPr>
          <p:nvPr/>
        </p:nvCxnSpPr>
        <p:spPr>
          <a:xfrm flipV="1">
            <a:off x="2915817" y="4077072"/>
            <a:ext cx="864095" cy="738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stCxn id="5" idx="0"/>
          </p:cNvCxnSpPr>
          <p:nvPr/>
        </p:nvCxnSpPr>
        <p:spPr>
          <a:xfrm flipV="1">
            <a:off x="1665041" y="4077072"/>
            <a:ext cx="1538807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403648" y="5184998"/>
                <a:ext cx="1239463" cy="44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en-US" altLang="zh-TW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en-US" altLang="zh-TW" i="1">
                              <a:latin typeface="Cambria Math"/>
                            </a:rPr>
                            <m:t>𝑠</m:t>
                          </m:r>
                        </m:e>
                      </m:groupCh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184998"/>
                <a:ext cx="1239463" cy="446148"/>
              </a:xfrm>
              <a:prstGeom prst="rect">
                <a:avLst/>
              </a:prstGeom>
              <a:blipFill rotWithShape="1">
                <a:blip r:embed="rId5"/>
                <a:stretch>
                  <a:fillRect t="-13699" r="-11275" b="-21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4086684" y="5517232"/>
                <a:ext cx="1239463" cy="44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en-US" altLang="zh-TW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en-US" altLang="zh-TW" i="1">
                              <a:latin typeface="Cambria Math"/>
                            </a:rPr>
                            <m:t>𝑠</m:t>
                          </m:r>
                        </m:e>
                      </m:groupCh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684" y="5517232"/>
                <a:ext cx="1239463" cy="446148"/>
              </a:xfrm>
              <a:prstGeom prst="rect">
                <a:avLst/>
              </a:prstGeom>
              <a:blipFill rotWithShape="1">
                <a:blip r:embed="rId6"/>
                <a:stretch>
                  <a:fillRect t="-13699" r="-11275" b="-21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053950" y="5186569"/>
                <a:ext cx="1008112" cy="476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en-US" altLang="zh-TW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en-US" altLang="zh-TW" i="1">
                              <a:latin typeface="Cambria Math"/>
                            </a:rPr>
                            <m:t>𝑝</m:t>
                          </m:r>
                        </m:e>
                      </m:groupCh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950" y="5186569"/>
                <a:ext cx="1008112" cy="476605"/>
              </a:xfrm>
              <a:prstGeom prst="rect">
                <a:avLst/>
              </a:prstGeom>
              <a:blipFill rotWithShape="1">
                <a:blip r:embed="rId7"/>
                <a:stretch>
                  <a:fillRect t="-12821" r="-25455" b="-141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4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Tweet entity linking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KAURI Framework</a:t>
            </a:r>
          </a:p>
          <a:p>
            <a:r>
              <a:rPr lang="en-US" altLang="zh-TW" dirty="0" smtClean="0"/>
              <a:t>Experiment</a:t>
            </a:r>
            <a:endParaRPr lang="en-US" altLang="zh-TW" dirty="0"/>
          </a:p>
          <a:p>
            <a:r>
              <a:rPr lang="en-US" altLang="zh-TW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endParaRPr lang="en-US" altLang="zh-TW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38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Experiment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Data set: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sz="2000" dirty="0" smtClean="0"/>
              <a:t>Tweet entity linking consists of detecting all the named entity mentions in all tweets and identifying their </a:t>
            </a:r>
            <a:r>
              <a:rPr lang="en-US" altLang="zh-TW" sz="2000" dirty="0" err="1" smtClean="0"/>
              <a:t>correponding</a:t>
            </a:r>
            <a:r>
              <a:rPr lang="en-US" altLang="zh-TW" sz="2000" dirty="0" smtClean="0"/>
              <a:t> mapping entities exist in YAGO. </a:t>
            </a:r>
          </a:p>
          <a:p>
            <a:r>
              <a:rPr lang="en-US" altLang="zh-TW" sz="2000" dirty="0" smtClean="0"/>
              <a:t>The annotation task is very time consuming.</a:t>
            </a:r>
          </a:p>
          <a:p>
            <a:r>
              <a:rPr lang="en-US" altLang="zh-TW" sz="2000" dirty="0" smtClean="0">
                <a:latin typeface="Gill Sans MT" panose="020B0502020104020203" pitchFamily="34" charset="0"/>
              </a:rPr>
              <a:t>Set</a:t>
            </a:r>
            <a:r>
              <a:rPr lang="en-US" altLang="zh-TW" sz="2000" dirty="0" smtClean="0">
                <a:latin typeface="Gabriola"/>
              </a:rPr>
              <a:t>  </a:t>
            </a:r>
            <a:r>
              <a:rPr lang="el-GR" altLang="zh-TW" sz="2000" dirty="0" smtClean="0">
                <a:latin typeface="Gabriola"/>
              </a:rPr>
              <a:t>λ</a:t>
            </a:r>
            <a:r>
              <a:rPr lang="en-US" altLang="zh-TW" sz="2000" dirty="0" smtClean="0">
                <a:latin typeface="Gabriola"/>
              </a:rPr>
              <a:t> 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= 0.4 , baseline : LINDEN</a:t>
            </a:r>
          </a:p>
          <a:p>
            <a:r>
              <a:rPr lang="en-US" altLang="zh-TW" sz="2000" dirty="0" smtClean="0"/>
              <a:t>Using 2-fold cross validation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31" y="1686757"/>
            <a:ext cx="5106653" cy="213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6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9"/>
          <a:stretch/>
        </p:blipFill>
        <p:spPr bwMode="auto">
          <a:xfrm>
            <a:off x="504042" y="1253141"/>
            <a:ext cx="5032661" cy="2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6" r="9091" b="3367"/>
          <a:stretch/>
        </p:blipFill>
        <p:spPr bwMode="auto">
          <a:xfrm>
            <a:off x="5521914" y="3284984"/>
            <a:ext cx="2918793" cy="283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501079" y="3444354"/>
            <a:ext cx="4896544" cy="208495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72100" y="2031689"/>
            <a:ext cx="4896544" cy="208495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5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Tweet entity linking</a:t>
            </a:r>
          </a:p>
          <a:p>
            <a:r>
              <a:rPr lang="en-US" altLang="zh-TW" dirty="0" smtClean="0"/>
              <a:t>KAURI Framework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850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385362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69936"/>
            <a:ext cx="5276820" cy="256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圓角矩形 5"/>
          <p:cNvSpPr/>
          <p:nvPr/>
        </p:nvSpPr>
        <p:spPr>
          <a:xfrm>
            <a:off x="3563888" y="5004493"/>
            <a:ext cx="5060796" cy="56360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2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Topic Extraction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Opinion Summarization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09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Proposed KAURI, a graph-based framework that combined  intra-tweet local information with the inter-tweet user interest </a:t>
            </a:r>
            <a:r>
              <a:rPr lang="en-US" altLang="zh-TW" smtClean="0"/>
              <a:t>information</a:t>
            </a:r>
            <a:r>
              <a:rPr lang="en-US" altLang="zh-TW" smtClean="0"/>
              <a:t>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KAURI achieves high performance in term of accuracy and efficiency ,and scales well to tweet stream.</a:t>
            </a:r>
          </a:p>
        </p:txBody>
      </p:sp>
    </p:spTree>
    <p:extLst>
      <p:ext uri="{BB962C8B-B14F-4D97-AF65-F5344CB8AC3E}">
        <p14:creationId xmlns:p14="http://schemas.microsoft.com/office/powerpoint/2010/main" val="37834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task to link the named entity mentions detected from tweets with the corresponding real world entities in the knowledge base is called </a:t>
            </a:r>
            <a:r>
              <a:rPr lang="en-US" altLang="zh-TW" dirty="0">
                <a:solidFill>
                  <a:srgbClr val="FF0000"/>
                </a:solidFill>
              </a:rPr>
              <a:t>tweet entity linking</a:t>
            </a:r>
            <a:r>
              <a:rPr lang="en-US" altLang="zh-TW" dirty="0"/>
              <a:t>. </a:t>
            </a:r>
          </a:p>
          <a:p>
            <a:r>
              <a:rPr lang="en-US" altLang="zh-TW" dirty="0" smtClean="0"/>
              <a:t>It is challenging due to the noisy ,short ,informal nature of tweets .</a:t>
            </a:r>
          </a:p>
          <a:p>
            <a:r>
              <a:rPr lang="en-US" altLang="zh-TW" dirty="0" smtClean="0"/>
              <a:t>Previous methods:</a:t>
            </a:r>
          </a:p>
          <a:p>
            <a:pPr lvl="1">
              <a:buFont typeface="Wingdings 3" panose="05040102010807070707" pitchFamily="18" charset="2"/>
              <a:buChar char="}"/>
            </a:pPr>
            <a:r>
              <a:rPr lang="en-US" altLang="zh-TW" sz="2000" dirty="0" smtClean="0"/>
              <a:t>Focus on linking entities in Web documents</a:t>
            </a:r>
          </a:p>
          <a:p>
            <a:pPr lvl="1">
              <a:buFont typeface="Wingdings 3" panose="05040102010807070707" pitchFamily="18" charset="2"/>
              <a:buChar char="}"/>
            </a:pPr>
            <a:r>
              <a:rPr lang="en-US" altLang="zh-TW" sz="2000" dirty="0"/>
              <a:t>Context Similarity</a:t>
            </a:r>
          </a:p>
          <a:p>
            <a:pPr lvl="1">
              <a:buFont typeface="Wingdings 3" panose="05040102010807070707" pitchFamily="18" charset="2"/>
              <a:buChar char="}"/>
            </a:pPr>
            <a:r>
              <a:rPr lang="en-US" altLang="zh-TW" sz="2000" dirty="0"/>
              <a:t>Topical </a:t>
            </a:r>
            <a:r>
              <a:rPr lang="en-US" altLang="zh-TW" sz="2000" dirty="0" smtClean="0"/>
              <a:t>coherence</a:t>
            </a:r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82" y="4077072"/>
            <a:ext cx="5400600" cy="2137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43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Outline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/>
              <a:t>Tweet entity </a:t>
            </a:r>
            <a:r>
              <a:rPr lang="en-US" altLang="zh-TW" dirty="0" smtClean="0"/>
              <a:t>linking</a:t>
            </a:r>
          </a:p>
          <a:p>
            <a:r>
              <a:rPr lang="en-US" altLang="zh-TW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KAURI Framework</a:t>
            </a:r>
            <a:endParaRPr lang="en-US" altLang="zh-TW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en-US" altLang="zh-TW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Experiment</a:t>
            </a:r>
          </a:p>
          <a:p>
            <a:r>
              <a:rPr lang="en-US" altLang="zh-TW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87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Tweet entity linking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sz="1800" dirty="0"/>
              <a:t>N</a:t>
            </a:r>
            <a:r>
              <a:rPr lang="en-US" altLang="zh-TW" sz="1800" dirty="0" smtClean="0"/>
              <a:t>amed entity </a:t>
            </a:r>
            <a:r>
              <a:rPr lang="en-US" altLang="zh-TW" sz="1800" dirty="0" err="1" smtClean="0"/>
              <a:t>metions</a:t>
            </a:r>
            <a:r>
              <a:rPr lang="en-US" altLang="zh-TW" sz="1800" dirty="0" smtClean="0"/>
              <a:t> in tweets are </a:t>
            </a:r>
            <a:r>
              <a:rPr lang="en-US" altLang="zh-TW" sz="1800" dirty="0" smtClean="0">
                <a:solidFill>
                  <a:srgbClr val="FF0000"/>
                </a:solidFill>
              </a:rPr>
              <a:t>potentially ambiguous</a:t>
            </a:r>
            <a:r>
              <a:rPr lang="en-US" altLang="zh-TW" sz="1800" dirty="0" smtClean="0"/>
              <a:t>: the same textual name may refer to </a:t>
            </a:r>
            <a:r>
              <a:rPr lang="en-US" altLang="zh-TW" sz="1800" dirty="0" err="1" smtClean="0"/>
              <a:t>serveral</a:t>
            </a:r>
            <a:r>
              <a:rPr lang="en-US" altLang="zh-TW" sz="1800" dirty="0" smtClean="0"/>
              <a:t> different real world entities.</a:t>
            </a:r>
          </a:p>
          <a:p>
            <a:pPr marL="274320" lvl="1" indent="0">
              <a:buNone/>
            </a:pPr>
            <a:r>
              <a:rPr lang="en-US" altLang="zh-TW" sz="1500" dirty="0" smtClean="0"/>
              <a:t>t1-&gt;Bulls    1.Bulls(rugby)   2.Chicago Bulls  3.Bulls,New Zealand (</a:t>
            </a:r>
            <a:r>
              <a:rPr lang="en-US" altLang="zh-TW" sz="1500" u="sng" dirty="0" smtClean="0"/>
              <a:t>not  Work well</a:t>
            </a:r>
            <a:r>
              <a:rPr lang="en-US" altLang="zh-TW" sz="1500" dirty="0" smtClean="0"/>
              <a:t>)</a:t>
            </a:r>
          </a:p>
          <a:p>
            <a:pPr marL="274320" lvl="1" indent="0">
              <a:buNone/>
            </a:pPr>
            <a:r>
              <a:rPr lang="en-US" altLang="zh-TW" sz="1500" dirty="0" smtClean="0"/>
              <a:t>t3-&gt;Scott (</a:t>
            </a:r>
            <a:r>
              <a:rPr lang="en-US" altLang="zh-TW" sz="1500" u="sng" dirty="0" smtClean="0"/>
              <a:t>not Work well</a:t>
            </a:r>
            <a:r>
              <a:rPr lang="en-US" altLang="zh-TW" sz="1500" dirty="0" smtClean="0"/>
              <a:t>)</a:t>
            </a:r>
          </a:p>
          <a:p>
            <a:pPr marL="274320" lvl="1" indent="0">
              <a:buNone/>
            </a:pPr>
            <a:r>
              <a:rPr lang="en-US" altLang="zh-TW" sz="1500" dirty="0" smtClean="0"/>
              <a:t>t2-&gt;Sun:     1. Sun   2.Sun Microsystems   3.Sun-Hwa Kwon (Work well)</a:t>
            </a:r>
            <a:endParaRPr lang="en-US" altLang="zh-TW" sz="1500" dirty="0"/>
          </a:p>
          <a:p>
            <a:pPr>
              <a:buFont typeface="Wingdings 3" panose="05040102010807070707" pitchFamily="18" charset="2"/>
              <a:buChar char="}"/>
            </a:pPr>
            <a:r>
              <a:rPr lang="en-US" altLang="zh-TW" sz="1800" dirty="0" smtClean="0"/>
              <a:t>To </a:t>
            </a:r>
            <a:r>
              <a:rPr lang="en-US" altLang="zh-TW" sz="1800" dirty="0" err="1" smtClean="0"/>
              <a:t>slove</a:t>
            </a:r>
            <a:r>
              <a:rPr lang="en-US" altLang="zh-TW" sz="1800" dirty="0" smtClean="0"/>
              <a:t> the problem : it can increase the linking accuracy </a:t>
            </a:r>
          </a:p>
          <a:p>
            <a:pPr lvl="1">
              <a:buFont typeface="Wingdings 3" panose="05040102010807070707" pitchFamily="18" charset="2"/>
              <a:buChar char="}"/>
            </a:pPr>
            <a:r>
              <a:rPr lang="en-US" altLang="zh-TW" sz="1500" dirty="0" smtClean="0">
                <a:solidFill>
                  <a:schemeClr val="tx1"/>
                </a:solidFill>
              </a:rPr>
              <a:t>Combine</a:t>
            </a:r>
            <a:r>
              <a:rPr lang="en-US" altLang="zh-TW" sz="1500" dirty="0" smtClean="0"/>
              <a:t> </a:t>
            </a:r>
            <a:r>
              <a:rPr lang="en-US" altLang="zh-TW" sz="1500" dirty="0" smtClean="0">
                <a:solidFill>
                  <a:srgbClr val="FF0000"/>
                </a:solidFill>
              </a:rPr>
              <a:t>intra-tweet local information (Local)</a:t>
            </a:r>
          </a:p>
          <a:p>
            <a:pPr lvl="1">
              <a:buFont typeface="Wingdings 3" panose="05040102010807070707" pitchFamily="18" charset="2"/>
              <a:buChar char="}"/>
            </a:pPr>
            <a:r>
              <a:rPr lang="en-US" altLang="zh-TW" sz="1500" dirty="0" smtClean="0">
                <a:solidFill>
                  <a:schemeClr val="tx1"/>
                </a:solidFill>
              </a:rPr>
              <a:t>with</a:t>
            </a:r>
            <a:r>
              <a:rPr lang="en-US" altLang="zh-TW" sz="1500" dirty="0" smtClean="0">
                <a:solidFill>
                  <a:srgbClr val="FF0000"/>
                </a:solidFill>
              </a:rPr>
              <a:t> inter-tweet user interest information (KAURI)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68886"/>
            <a:ext cx="6408712" cy="2276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內容版面配置區 3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>
              <a:buFont typeface="Wingdings 3"/>
              <a:buNone/>
            </a:pP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609600" y="1371600"/>
            <a:ext cx="2882280" cy="2201416"/>
          </a:xfrm>
          <a:prstGeom prst="rect">
            <a:avLst/>
          </a:prstGeom>
          <a:solidFill>
            <a:srgbClr val="92D050">
              <a:alpha val="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67544" y="1124743"/>
            <a:ext cx="1008112" cy="5479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300" b="1" dirty="0" smtClean="0">
                <a:solidFill>
                  <a:schemeClr val="tx1"/>
                </a:solidFill>
              </a:rPr>
              <a:t>input</a:t>
            </a:r>
            <a:endParaRPr lang="zh-TW" altLang="en-US" sz="1300" b="1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60032" y="1755554"/>
            <a:ext cx="864096" cy="2160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4067944" y="1991548"/>
            <a:ext cx="864096" cy="2160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480759" y="2258500"/>
            <a:ext cx="920321" cy="2160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5543618" y="2506955"/>
            <a:ext cx="920321" cy="2160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5292080" y="3032956"/>
            <a:ext cx="1224136" cy="2160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067944" y="3289921"/>
            <a:ext cx="1818938" cy="2160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6012160" y="1153336"/>
            <a:ext cx="1008112" cy="51937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300" b="1" dirty="0" smtClean="0">
                <a:solidFill>
                  <a:schemeClr val="tx1"/>
                </a:solidFill>
              </a:rPr>
              <a:t>output</a:t>
            </a:r>
            <a:endParaRPr lang="zh-TW" altLang="en-US" sz="1300" b="1" dirty="0">
              <a:solidFill>
                <a:schemeClr val="tx1"/>
              </a:solidFill>
            </a:endParaRPr>
          </a:p>
        </p:txBody>
      </p:sp>
      <p:cxnSp>
        <p:nvCxnSpPr>
          <p:cNvPr id="36" name="直線單箭頭接點 35"/>
          <p:cNvCxnSpPr/>
          <p:nvPr/>
        </p:nvCxnSpPr>
        <p:spPr>
          <a:xfrm flipH="1">
            <a:off x="4958675" y="1551125"/>
            <a:ext cx="1421909" cy="54843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H="1">
            <a:off x="5220072" y="1587109"/>
            <a:ext cx="1151640" cy="67139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>
            <a:off x="6380584" y="1551125"/>
            <a:ext cx="92228" cy="1373819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>
            <a:endCxn id="28" idx="3"/>
          </p:cNvCxnSpPr>
          <p:nvPr/>
        </p:nvCxnSpPr>
        <p:spPr>
          <a:xfrm flipH="1">
            <a:off x="5886882" y="1664815"/>
            <a:ext cx="512440" cy="173311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>
            <a:endCxn id="21" idx="0"/>
          </p:cNvCxnSpPr>
          <p:nvPr/>
        </p:nvCxnSpPr>
        <p:spPr>
          <a:xfrm flipH="1">
            <a:off x="5292080" y="1551125"/>
            <a:ext cx="1088504" cy="204429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H="1">
            <a:off x="5669629" y="1615363"/>
            <a:ext cx="658925" cy="99960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4069424" y="2816932"/>
            <a:ext cx="920321" cy="2160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/>
          <p:nvPr/>
        </p:nvCxnSpPr>
        <p:spPr>
          <a:xfrm flipH="1">
            <a:off x="4860033" y="1587109"/>
            <a:ext cx="1511679" cy="122982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Tweet entity linking</a:t>
            </a:r>
          </a:p>
          <a:p>
            <a:r>
              <a:rPr lang="en-US" altLang="zh-TW" dirty="0" smtClean="0"/>
              <a:t>KAURI Framework</a:t>
            </a:r>
          </a:p>
          <a:p>
            <a:pPr lvl="1"/>
            <a:r>
              <a:rPr lang="en-US" altLang="zh-TW" dirty="0" smtClean="0">
                <a:solidFill>
                  <a:schemeClr val="tx1"/>
                </a:solidFill>
              </a:rPr>
              <a:t>Graph construction</a:t>
            </a:r>
          </a:p>
          <a:p>
            <a:pPr lvl="1"/>
            <a:r>
              <a:rPr lang="en-US" altLang="zh-TW" dirty="0" smtClean="0">
                <a:solidFill>
                  <a:schemeClr val="tx1"/>
                </a:solidFill>
              </a:rPr>
              <a:t>Initial interest score estimation</a:t>
            </a:r>
          </a:p>
          <a:p>
            <a:pPr lvl="1"/>
            <a:r>
              <a:rPr lang="en-US" altLang="zh-TW" dirty="0" smtClean="0">
                <a:solidFill>
                  <a:schemeClr val="tx1"/>
                </a:solidFill>
              </a:rPr>
              <a:t>User interest propagation algorithm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Experiment</a:t>
            </a:r>
          </a:p>
          <a:p>
            <a:r>
              <a:rPr lang="en-US" altLang="zh-TW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97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KAURI Framework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</p:txBody>
      </p:sp>
      <p:sp>
        <p:nvSpPr>
          <p:cNvPr id="5" name="橢圓 4"/>
          <p:cNvSpPr/>
          <p:nvPr/>
        </p:nvSpPr>
        <p:spPr>
          <a:xfrm>
            <a:off x="1115616" y="1410058"/>
            <a:ext cx="1152128" cy="57606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tweet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5" idx="4"/>
          </p:cNvCxnSpPr>
          <p:nvPr/>
        </p:nvCxnSpPr>
        <p:spPr>
          <a:xfrm>
            <a:off x="1691680" y="1986122"/>
            <a:ext cx="0" cy="43204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/>
        </p:nvSpPr>
        <p:spPr>
          <a:xfrm>
            <a:off x="1079612" y="2418170"/>
            <a:ext cx="1224136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YAGO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207066" y="2146400"/>
            <a:ext cx="140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Candidate mapping </a:t>
            </a:r>
          </a:p>
          <a:p>
            <a:r>
              <a:rPr lang="en-US" altLang="zh-TW" sz="1200" dirty="0" smtClean="0"/>
              <a:t>entities</a:t>
            </a:r>
            <a:endParaRPr lang="zh-TW" altLang="en-US" sz="12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01582" y="2100234"/>
            <a:ext cx="1590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Named entity in tweet</a:t>
            </a:r>
            <a:endParaRPr lang="zh-TW" altLang="en-US" sz="1200" dirty="0"/>
          </a:p>
        </p:txBody>
      </p:sp>
      <p:sp>
        <p:nvSpPr>
          <p:cNvPr id="24" name="橢圓 23"/>
          <p:cNvSpPr/>
          <p:nvPr/>
        </p:nvSpPr>
        <p:spPr>
          <a:xfrm>
            <a:off x="934115" y="3649112"/>
            <a:ext cx="1515129" cy="788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zh-TW" sz="1200" dirty="0">
                <a:solidFill>
                  <a:schemeClr val="tx1"/>
                </a:solidFill>
              </a:rPr>
              <a:t>Graph </a:t>
            </a:r>
            <a:r>
              <a:rPr lang="en-US" altLang="zh-TW" sz="1200" dirty="0" smtClean="0">
                <a:solidFill>
                  <a:schemeClr val="tx1"/>
                </a:solidFill>
              </a:rPr>
              <a:t>construction</a:t>
            </a:r>
            <a:endParaRPr lang="en-US" altLang="zh-TW" sz="1200" dirty="0">
              <a:solidFill>
                <a:schemeClr val="tx1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449244" y="4974957"/>
            <a:ext cx="1722100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zh-TW" sz="1200" dirty="0">
                <a:solidFill>
                  <a:srgbClr val="FF0000"/>
                </a:solidFill>
              </a:rPr>
              <a:t>Initial interest score </a:t>
            </a:r>
            <a:r>
              <a:rPr lang="en-US" altLang="zh-TW" sz="1200" dirty="0" smtClean="0"/>
              <a:t>estimation</a:t>
            </a:r>
            <a:endParaRPr lang="zh-TW" altLang="en-US" sz="1200" dirty="0"/>
          </a:p>
        </p:txBody>
      </p:sp>
      <p:cxnSp>
        <p:nvCxnSpPr>
          <p:cNvPr id="30" name="直線單箭頭接點 29"/>
          <p:cNvCxnSpPr>
            <a:stCxn id="12" idx="6"/>
          </p:cNvCxnSpPr>
          <p:nvPr/>
        </p:nvCxnSpPr>
        <p:spPr>
          <a:xfrm>
            <a:off x="2303748" y="2778210"/>
            <a:ext cx="68407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橢圓 30"/>
          <p:cNvSpPr/>
          <p:nvPr/>
        </p:nvSpPr>
        <p:spPr>
          <a:xfrm>
            <a:off x="3007376" y="2430934"/>
            <a:ext cx="1852656" cy="69455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Build Dictionary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451208" y="4437111"/>
            <a:ext cx="1720136" cy="4572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rgbClr val="FF0000"/>
                </a:solidFill>
              </a:rPr>
              <a:t>edge weight </a:t>
            </a:r>
            <a:r>
              <a:rPr lang="en-US" altLang="zh-TW" sz="1200" dirty="0" smtClean="0">
                <a:solidFill>
                  <a:schemeClr val="tx1"/>
                </a:solidFill>
              </a:rPr>
              <a:t>is defined as the topical relatedness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65875"/>
            <a:ext cx="3935651" cy="1945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矩形 45"/>
          <p:cNvSpPr/>
          <p:nvPr/>
        </p:nvSpPr>
        <p:spPr>
          <a:xfrm>
            <a:off x="4443680" y="4581128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dirty="0" smtClean="0"/>
              <a:t>α</a:t>
            </a:r>
            <a:endParaRPr lang="zh-TW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5666101" y="4605625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dirty="0" smtClean="0"/>
              <a:t>β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7164288" y="45552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dirty="0" smtClean="0"/>
              <a:t>γ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8" name="橢圓 47"/>
          <p:cNvSpPr/>
          <p:nvPr/>
        </p:nvSpPr>
        <p:spPr>
          <a:xfrm>
            <a:off x="4129764" y="3349348"/>
            <a:ext cx="1208202" cy="864095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Prior probability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54" name="橢圓 53"/>
          <p:cNvSpPr/>
          <p:nvPr/>
        </p:nvSpPr>
        <p:spPr>
          <a:xfrm>
            <a:off x="5508104" y="3349346"/>
            <a:ext cx="1060430" cy="864095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Context</a:t>
            </a:r>
            <a:r>
              <a:rPr lang="zh-TW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zh-TW" sz="1200" dirty="0" err="1" smtClean="0">
                <a:solidFill>
                  <a:schemeClr val="tx1"/>
                </a:solidFill>
              </a:rPr>
              <a:t>simiarlity</a:t>
            </a:r>
            <a:endParaRPr lang="en-US" altLang="zh-TW" sz="1200" dirty="0" smtClean="0">
              <a:solidFill>
                <a:schemeClr val="tx1"/>
              </a:solidFill>
            </a:endParaRPr>
          </a:p>
        </p:txBody>
      </p:sp>
      <p:sp>
        <p:nvSpPr>
          <p:cNvPr id="55" name="橢圓 54"/>
          <p:cNvSpPr/>
          <p:nvPr/>
        </p:nvSpPr>
        <p:spPr>
          <a:xfrm>
            <a:off x="6804248" y="3349347"/>
            <a:ext cx="1224136" cy="864095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Topical coherence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cxnSp>
        <p:nvCxnSpPr>
          <p:cNvPr id="4099" name="肘形接點 4098"/>
          <p:cNvCxnSpPr>
            <a:stCxn id="48" idx="4"/>
            <a:endCxn id="28" idx="3"/>
          </p:cNvCxnSpPr>
          <p:nvPr/>
        </p:nvCxnSpPr>
        <p:spPr>
          <a:xfrm rot="5400000">
            <a:off x="3956432" y="4428356"/>
            <a:ext cx="992347" cy="562521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肘形接點 4100"/>
          <p:cNvCxnSpPr>
            <a:stCxn id="55" idx="4"/>
            <a:endCxn id="28" idx="3"/>
          </p:cNvCxnSpPr>
          <p:nvPr/>
        </p:nvCxnSpPr>
        <p:spPr>
          <a:xfrm rot="5400000">
            <a:off x="5297656" y="3087130"/>
            <a:ext cx="992348" cy="3244972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直線接點 4102"/>
          <p:cNvCxnSpPr>
            <a:stCxn id="54" idx="4"/>
          </p:cNvCxnSpPr>
          <p:nvPr/>
        </p:nvCxnSpPr>
        <p:spPr>
          <a:xfrm>
            <a:off x="6038319" y="4213441"/>
            <a:ext cx="0" cy="99234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字方塊 73"/>
          <p:cNvSpPr txBox="1"/>
          <p:nvPr/>
        </p:nvSpPr>
        <p:spPr>
          <a:xfrm>
            <a:off x="830629" y="5661247"/>
            <a:ext cx="1722100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zh-TW" sz="1200" dirty="0" smtClean="0">
                <a:solidFill>
                  <a:srgbClr val="FF0000"/>
                </a:solidFill>
              </a:rPr>
              <a:t>User interest propagation algorithm</a:t>
            </a:r>
            <a:endParaRPr lang="zh-TW" altLang="en-US" sz="1200" dirty="0"/>
          </a:p>
        </p:txBody>
      </p:sp>
      <p:cxnSp>
        <p:nvCxnSpPr>
          <p:cNvPr id="4107" name="肘形接點 4106"/>
          <p:cNvCxnSpPr>
            <a:stCxn id="28" idx="2"/>
            <a:endCxn id="74" idx="3"/>
          </p:cNvCxnSpPr>
          <p:nvPr/>
        </p:nvCxnSpPr>
        <p:spPr>
          <a:xfrm rot="5400000">
            <a:off x="2703783" y="5285569"/>
            <a:ext cx="455458" cy="757565"/>
          </a:xfrm>
          <a:prstGeom prst="bentConnector2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字方塊 78"/>
          <p:cNvSpPr txBox="1"/>
          <p:nvPr/>
        </p:nvSpPr>
        <p:spPr>
          <a:xfrm>
            <a:off x="3329709" y="566435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final interest score</a:t>
            </a:r>
            <a:endParaRPr lang="zh-TW" altLang="en-US" sz="1200" dirty="0"/>
          </a:p>
        </p:txBody>
      </p:sp>
      <p:cxnSp>
        <p:nvCxnSpPr>
          <p:cNvPr id="4111" name="肘形接點 4110"/>
          <p:cNvCxnSpPr>
            <a:stCxn id="37" idx="1"/>
          </p:cNvCxnSpPr>
          <p:nvPr/>
        </p:nvCxnSpPr>
        <p:spPr>
          <a:xfrm rot="10800000" flipV="1">
            <a:off x="2207066" y="4665711"/>
            <a:ext cx="244142" cy="995536"/>
          </a:xfrm>
          <a:prstGeom prst="bentConnector2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文字方塊 4111"/>
          <p:cNvSpPr txBox="1"/>
          <p:nvPr/>
        </p:nvSpPr>
        <p:spPr>
          <a:xfrm>
            <a:off x="2238536" y="5387352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Normalized</a:t>
            </a:r>
            <a:endParaRPr lang="zh-TW" altLang="en-US" sz="1200" dirty="0"/>
          </a:p>
        </p:txBody>
      </p:sp>
      <p:cxnSp>
        <p:nvCxnSpPr>
          <p:cNvPr id="4118" name="肘形接點 4117"/>
          <p:cNvCxnSpPr>
            <a:stCxn id="37" idx="0"/>
            <a:endCxn id="24" idx="6"/>
          </p:cNvCxnSpPr>
          <p:nvPr/>
        </p:nvCxnSpPr>
        <p:spPr>
          <a:xfrm rot="16200000" flipV="1">
            <a:off x="2683261" y="3809096"/>
            <a:ext cx="393999" cy="862032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0" name="肘形接點 4119"/>
          <p:cNvCxnSpPr>
            <a:stCxn id="37" idx="1"/>
            <a:endCxn id="24" idx="4"/>
          </p:cNvCxnSpPr>
          <p:nvPr/>
        </p:nvCxnSpPr>
        <p:spPr>
          <a:xfrm rot="10800000">
            <a:off x="1691680" y="4437113"/>
            <a:ext cx="759528" cy="228599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2" name="肘形接點 4121"/>
          <p:cNvCxnSpPr>
            <a:stCxn id="74" idx="1"/>
            <a:endCxn id="24" idx="2"/>
          </p:cNvCxnSpPr>
          <p:nvPr/>
        </p:nvCxnSpPr>
        <p:spPr>
          <a:xfrm rot="10800000" flipH="1">
            <a:off x="830629" y="4043112"/>
            <a:ext cx="103486" cy="1848968"/>
          </a:xfrm>
          <a:prstGeom prst="bentConnector3">
            <a:avLst>
              <a:gd name="adj1" fmla="val -220899"/>
            </a:avLst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1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KAURI Framework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en-US" altLang="zh-TW" dirty="0"/>
          </a:p>
          <a:p>
            <a:r>
              <a:rPr lang="en-US" altLang="zh-TW" sz="2800" b="1" i="1" dirty="0"/>
              <a:t>Assumption 1</a:t>
            </a:r>
            <a:r>
              <a:rPr lang="en-US" altLang="zh-TW" sz="2800" b="1" i="1" dirty="0" smtClean="0"/>
              <a:t>.</a:t>
            </a:r>
          </a:p>
          <a:p>
            <a:pPr marL="274320" lvl="1" indent="0">
              <a:buNone/>
            </a:pPr>
            <a:r>
              <a:rPr lang="en-US" altLang="zh-TW" sz="2000" dirty="0" smtClean="0"/>
              <a:t>Each </a:t>
            </a:r>
            <a:r>
              <a:rPr lang="en-US" altLang="zh-TW" sz="2000" dirty="0"/>
              <a:t>Twitter user has an </a:t>
            </a:r>
            <a:r>
              <a:rPr lang="en-US" altLang="zh-TW" sz="2000" dirty="0" smtClean="0"/>
              <a:t>underlying topic </a:t>
            </a:r>
            <a:r>
              <a:rPr lang="en-US" altLang="zh-TW" sz="2000" dirty="0"/>
              <a:t>interest distribution </a:t>
            </a:r>
            <a:r>
              <a:rPr lang="en-US" altLang="zh-TW" sz="2000" dirty="0" smtClean="0"/>
              <a:t>over </a:t>
            </a:r>
            <a:r>
              <a:rPr lang="en-US" altLang="zh-TW" sz="2000" dirty="0"/>
              <a:t>various topics of named </a:t>
            </a:r>
            <a:r>
              <a:rPr lang="en-US" altLang="zh-TW" sz="2000" dirty="0" smtClean="0"/>
              <a:t>entities.</a:t>
            </a:r>
            <a:endParaRPr lang="en-US" altLang="zh-TW" sz="2000" dirty="0"/>
          </a:p>
          <a:p>
            <a:r>
              <a:rPr lang="en-US" altLang="zh-TW" sz="2800" b="1" i="1" dirty="0" smtClean="0"/>
              <a:t>Assumption </a:t>
            </a:r>
            <a:r>
              <a:rPr lang="en-US" altLang="zh-TW" sz="2800" b="1" i="1" dirty="0"/>
              <a:t>2. </a:t>
            </a:r>
          </a:p>
          <a:p>
            <a:pPr marL="274320" lvl="1" indent="0">
              <a:buNone/>
            </a:pPr>
            <a:r>
              <a:rPr lang="en-US" altLang="zh-TW" sz="2000" dirty="0" smtClean="0"/>
              <a:t>If </a:t>
            </a:r>
            <a:r>
              <a:rPr lang="en-US" altLang="zh-TW" sz="2000" dirty="0"/>
              <a:t>some named entity is mentioned by </a:t>
            </a:r>
            <a:r>
              <a:rPr lang="en-US" altLang="zh-TW" sz="2000" dirty="0" smtClean="0"/>
              <a:t>a user </a:t>
            </a:r>
            <a:r>
              <a:rPr lang="en-US" altLang="zh-TW" sz="2000" dirty="0"/>
              <a:t>in his tweet, that user is likely to be interested in </a:t>
            </a:r>
            <a:r>
              <a:rPr lang="en-US" altLang="zh-TW" sz="2000" dirty="0" smtClean="0"/>
              <a:t>this named </a:t>
            </a:r>
            <a:r>
              <a:rPr lang="en-US" altLang="zh-TW" sz="2000" dirty="0"/>
              <a:t>entity.</a:t>
            </a:r>
          </a:p>
          <a:p>
            <a:r>
              <a:rPr lang="en-US" altLang="zh-TW" sz="2800" b="1" i="1" dirty="0"/>
              <a:t>Assumption 3. </a:t>
            </a:r>
            <a:endParaRPr lang="en-US" altLang="zh-TW" sz="2800" b="1" i="1" dirty="0" smtClean="0"/>
          </a:p>
          <a:p>
            <a:pPr marL="274320" lvl="1" indent="0">
              <a:buNone/>
            </a:pPr>
            <a:r>
              <a:rPr lang="en-US" altLang="zh-TW" sz="1700" dirty="0" smtClean="0"/>
              <a:t>If </a:t>
            </a:r>
            <a:r>
              <a:rPr lang="en-US" altLang="zh-TW" sz="1700" dirty="0"/>
              <a:t>one named entity is highly </a:t>
            </a:r>
            <a:r>
              <a:rPr lang="en-US" altLang="zh-TW" sz="1700" dirty="0" smtClean="0"/>
              <a:t>topically related </a:t>
            </a:r>
            <a:r>
              <a:rPr lang="en-US" altLang="zh-TW" sz="1700" dirty="0"/>
              <a:t>to the entities that a user is interested in, that </a:t>
            </a:r>
            <a:r>
              <a:rPr lang="en-US" altLang="zh-TW" sz="1700" dirty="0" smtClean="0"/>
              <a:t>user is </a:t>
            </a:r>
            <a:r>
              <a:rPr lang="en-US" altLang="zh-TW" sz="1700" dirty="0"/>
              <a:t>likely to be interested in this named entity as well.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643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Graph construction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Example 1</a:t>
            </a:r>
          </a:p>
          <a:p>
            <a:endParaRPr lang="en-US" altLang="zh-TW" sz="1800" dirty="0" smtClean="0"/>
          </a:p>
          <a:p>
            <a:endParaRPr lang="en-US" altLang="zh-TW" sz="1800" dirty="0"/>
          </a:p>
          <a:p>
            <a:endParaRPr lang="en-US" altLang="zh-TW" sz="1800" dirty="0" smtClean="0"/>
          </a:p>
          <a:p>
            <a:endParaRPr lang="en-US" altLang="zh-TW" sz="1800" dirty="0"/>
          </a:p>
          <a:p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r>
              <a:rPr lang="en-US" altLang="zh-TW" sz="1800" dirty="0" smtClean="0"/>
              <a:t>To model the tweet entity linking problem into </a:t>
            </a:r>
            <a:r>
              <a:rPr lang="en-US" altLang="zh-TW" sz="1800" dirty="0" err="1" smtClean="0"/>
              <a:t>grapth</a:t>
            </a:r>
            <a:r>
              <a:rPr lang="en-US" altLang="zh-TW" sz="1800" dirty="0" smtClean="0"/>
              <a:t>-based interest propagation problem for each Twitter user . </a:t>
            </a:r>
            <a:endParaRPr lang="en-US" altLang="zh-TW" sz="1800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04" y="1052736"/>
            <a:ext cx="8280920" cy="2016224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" t="10255" r="3853" b="7693"/>
          <a:stretch/>
        </p:blipFill>
        <p:spPr>
          <a:xfrm>
            <a:off x="3478075" y="3068960"/>
            <a:ext cx="4464496" cy="2304256"/>
          </a:xfrm>
          <a:prstGeom prst="rect">
            <a:avLst/>
          </a:prstGeom>
        </p:spPr>
      </p:pic>
      <p:cxnSp>
        <p:nvCxnSpPr>
          <p:cNvPr id="12" name="肘形接點 11"/>
          <p:cNvCxnSpPr/>
          <p:nvPr/>
        </p:nvCxnSpPr>
        <p:spPr>
          <a:xfrm>
            <a:off x="1907704" y="3429000"/>
            <a:ext cx="1584176" cy="121866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7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2042</TotalTime>
  <Words>974</Words>
  <Application>Microsoft Office PowerPoint</Application>
  <PresentationFormat>如螢幕大小 (4:3)</PresentationFormat>
  <Paragraphs>246</Paragraphs>
  <Slides>22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原創</vt:lpstr>
      <vt:lpstr>Linking Named Entity  in Tweets with Knowledge Base via User Interest Modeling</vt:lpstr>
      <vt:lpstr>Outline</vt:lpstr>
      <vt:lpstr>Introduction</vt:lpstr>
      <vt:lpstr>Outline</vt:lpstr>
      <vt:lpstr>Tweet entity linking</vt:lpstr>
      <vt:lpstr>Outline</vt:lpstr>
      <vt:lpstr>KAURI Framework</vt:lpstr>
      <vt:lpstr>KAURI Framework</vt:lpstr>
      <vt:lpstr>Graph construction</vt:lpstr>
      <vt:lpstr>Graph construction</vt:lpstr>
      <vt:lpstr>Topical relatedness</vt:lpstr>
      <vt:lpstr>Initial interest score estimation</vt:lpstr>
      <vt:lpstr>Prior probability</vt:lpstr>
      <vt:lpstr>Topical coherence</vt:lpstr>
      <vt:lpstr>Initial interest score estimation</vt:lpstr>
      <vt:lpstr>User interest propagation algorithm</vt:lpstr>
      <vt:lpstr>Outline</vt:lpstr>
      <vt:lpstr>Experiment</vt:lpstr>
      <vt:lpstr>Experiment</vt:lpstr>
      <vt:lpstr>Experiment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admin</cp:lastModifiedBy>
  <cp:revision>294</cp:revision>
  <dcterms:created xsi:type="dcterms:W3CDTF">2013-09-02T04:01:49Z</dcterms:created>
  <dcterms:modified xsi:type="dcterms:W3CDTF">2014-01-22T00:09:06Z</dcterms:modified>
</cp:coreProperties>
</file>